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9FDE62-6C4F-4C35-AF65-494EAA25475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AD74AC-FD78-4BDC-9A14-FA86EA6D46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emf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8153400" cy="68580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“Магија у рукама наставника“</a:t>
            </a:r>
            <a:b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Подршка наставника развоју компетенција ученика приликом реализације наставе на даљину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00600" y="3896591"/>
            <a:ext cx="4114800" cy="144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Наставник: </a:t>
            </a:r>
          </a:p>
          <a:p>
            <a:pPr marL="82296" indent="0">
              <a:buNone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Јагодић, дипл.биолог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534561"/>
            <a:ext cx="7370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000" dirty="0">
                <a:latin typeface="Times New Roman" pitchFamily="18" charset="0"/>
                <a:cs typeface="Times New Roman" pitchFamily="18" charset="0"/>
              </a:rPr>
              <a:t>Ова презентација је некомерцијална. Она се може користити само у циљу информисања о Конкурсу за избор најбољих примера наставе на даљину под називом Магија је у рукама наставника (који су расписали НАЛЕД, </a:t>
            </a:r>
            <a:r>
              <a:rPr lang="sr-Cyrl-RS" sz="1000" i="1" dirty="0">
                <a:latin typeface="Times New Roman" pitchFamily="18" charset="0"/>
                <a:cs typeface="Times New Roman" pitchFamily="18" charset="0"/>
              </a:rPr>
              <a:t>„Connecting“</a:t>
            </a:r>
            <a:r>
              <a:rPr lang="sr-Cyrl-RS" sz="1000" dirty="0">
                <a:latin typeface="Times New Roman" pitchFamily="18" charset="0"/>
                <a:cs typeface="Times New Roman" pitchFamily="18" charset="0"/>
              </a:rPr>
              <a:t> Министарство просвете, науке и технолошког развоја, Завод за унапређивање образовања и васпитања, Републички секретаријат за јавне политике, УСАИД  ) и у друге сврхе се не сме користити.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000" dirty="0">
                <a:latin typeface="Times New Roman" pitchFamily="18" charset="0"/>
                <a:cs typeface="Times New Roman" pitchFamily="18" charset="0"/>
              </a:rPr>
              <a:t>Слајдови могу да садрже фотографије, материјале и слике преузете са интернета који су заштићени ауторским и сродним правима. ЗАКОН О АУТОРСКОМ И СРОДНИМ ПРАВИМА ("Сл. гласник РС", бр. 104/2009, 99/2011 и 119/2012)Члан 44. Дозвољено је без дозволе аутора и без плаћања ауторске накнаде за некомерцијалне сврхе наставе: 1) јавно извођење или представљање објављених дела у облику непосредног поучавања на настави.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7315200" cy="5867400"/>
          </a:xfrm>
        </p:spPr>
        <p:txBody>
          <a:bodyPr>
            <a:noAutofit/>
          </a:bodyPr>
          <a:lstStyle/>
          <a:p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ХВАЛА  УЧЕНИЦИМА (АЛИ И РОДИТЕЉИМА КОЈИ ИХ ПОДРЖАВАЈУ) ЈЕР КОНТИНУИРАНО И УСПЕШНО УЧЕСТВУЈУ У НАСТАВИ НА ДАЉИНУ!</a:t>
            </a:r>
            <a:b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lex\Desktop\sta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04800"/>
            <a:ext cx="198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16225"/>
            <a:ext cx="3275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Примери ученичких радова: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lex\Desktop\Screenshot_20200508_231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6335"/>
            <a:ext cx="3124200" cy="48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\Desktop\Screenshot_20200508_235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66103"/>
            <a:ext cx="3102128" cy="42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\Desktop\Screenshot_20200508_235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524000"/>
            <a:ext cx="2667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95400" y="0"/>
            <a:ext cx="7162800" cy="1981200"/>
          </a:xfrm>
        </p:spPr>
        <p:txBody>
          <a:bodyPr>
            <a:noAutofit/>
          </a:bodyPr>
          <a:lstStyle/>
          <a:p>
            <a:pPr algn="ctr"/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редставићу начине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подршке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својим ученицима да развију </a:t>
            </a:r>
            <a:r>
              <a:rPr lang="sr-Cyrl-RS" sz="2000" dirty="0" smtClean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потребна </a:t>
            </a:r>
            <a:r>
              <a:rPr lang="sr-Cyrl-RS" sz="20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знања, </a:t>
            </a:r>
            <a:r>
              <a:rPr lang="sr-Cyrl-RS" sz="2000" dirty="0" smtClean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вештине </a:t>
            </a:r>
            <a:r>
              <a:rPr lang="sr-Cyrl-RS" sz="20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2000" dirty="0" smtClean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вредносне ставове (*)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основном и средњем стручном образовању употребом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информационо-комуникационе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технологије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(ИКТ).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248400" cy="2286000"/>
          </a:xfrm>
        </p:spPr>
        <p:txBody>
          <a:bodyPr>
            <a:normAutofit fontScale="92500" lnSpcReduction="20000"/>
          </a:bodyPr>
          <a:lstStyle/>
          <a:p>
            <a:r>
              <a:rPr lang="sr-Cyrl-RS" sz="1600" dirty="0" smtClean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 Компетенција за целоживотно учење </a:t>
            </a:r>
            <a:b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 Комуникација </a:t>
            </a:r>
            <a:b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3. Рад с подацима и информацијама </a:t>
            </a:r>
            <a:b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Дигитална компетенција </a:t>
            </a:r>
            <a:b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5. Решавање проблема </a:t>
            </a:r>
            <a:b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6. Сарадња </a:t>
            </a:r>
            <a:b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7. Одговорно учешће у демократском друштву </a:t>
            </a:r>
            <a:b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8. Одговоран однос према здрављу </a:t>
            </a:r>
            <a:b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9. Одговоран однос према околини </a:t>
            </a:r>
            <a:b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10. Естетичка компетенција </a:t>
            </a:r>
            <a:br>
              <a:rPr lang="sr-Cyrl-RS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11. Предузимљивост и оријентација ка предузетништву. </a:t>
            </a:r>
            <a:endParaRPr lang="en-US" dirty="0"/>
          </a:p>
        </p:txBody>
      </p:sp>
      <p:pic>
        <p:nvPicPr>
          <p:cNvPr id="10" name="Picture 2" descr="C:\Users\Alex\Desktop\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2209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ex\Desktop\ЗА КОНКУРС НАСТАВА НА ДАЉИНУ\7\Screenshot_20200511_165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3775364"/>
            <a:ext cx="2362200" cy="33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lex\Desktop\ЗА КОНКУРС НАСТАВА НА ДАЉИНУ\7\Screenshot_20200511_165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96833"/>
            <a:ext cx="2678266" cy="35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lex\Desktop\ЗА КОНКУРС НАСТАВА НА ДАЉИНУ\7\Screenshot_20200511_1654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163577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lex\Desktop\ЗА КОНКУРС НАСТАВА НА ДАЉИНУ\7\Screenshot_20200511_1654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15122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lex\Desktop\ЗА КОНКУРС НАСТАВА НА ДАЉИНУ\7\Screenshot_20200508_190440 nov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82" y="4096833"/>
            <a:ext cx="2166117" cy="27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2514600"/>
          </a:xfrm>
        </p:spPr>
        <p:txBody>
          <a:bodyPr>
            <a:noAutofit/>
          </a:bodyPr>
          <a:lstStyle/>
          <a:p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Током реализације наставе остварујем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функционалне, образовнe и васпитне циљеве у складу са општим принципима, циљевима и исходима образовања, наставним планом и програмом, прилагођавајући их индивидуалним карактеристикама и могућностима ученика;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примењујем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разноврсне методичке поступке у складу са циљевима, исходима и стандардима постигнућа, садржајима наставног предмета, узрасним карактеристикама и индивидуалним могућностима и потребама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ученика.</a:t>
            </a:r>
            <a:b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Трудим се да ученици на овај начин развијају све компетенције. </a:t>
            </a:r>
            <a:endParaRPr lang="en-US" sz="1600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1" y="2286000"/>
            <a:ext cx="1371599" cy="1981200"/>
          </a:xfrm>
        </p:spPr>
      </p:pic>
      <p:pic>
        <p:nvPicPr>
          <p:cNvPr id="1026" name="Picture 2" descr="C:\Users\Alex\Desktop\1\Screenshot_20200509_000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3" y="4267200"/>
            <a:ext cx="14557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1\Screenshot_20200508_191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11" y="2237513"/>
            <a:ext cx="1601189" cy="23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\Desktop\1\Screenshot_20200508_232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11" y="4544293"/>
            <a:ext cx="1578824" cy="22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\Desktop\1\Screenshot_20200508_165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35" y="2303324"/>
            <a:ext cx="2462942" cy="38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ex\Desktop\1\Screenshot_20200508_1913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16978"/>
            <a:ext cx="2438400" cy="34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ex\Desktop\1\Screenshot_20200510_1812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22763"/>
            <a:ext cx="1883369" cy="22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2057400"/>
          </a:xfrm>
        </p:spPr>
        <p:txBody>
          <a:bodyPr>
            <a:normAutofit fontScale="9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Подстичем различите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стилове учења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и помажем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развој стратегије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учења и користим различите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поступке за мотивисање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ученика (похвале, охрабрења, учење кроз игру....)</a:t>
            </a:r>
            <a:r>
              <a:rPr lang="sr-Cyrl-R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Компетенције које ученици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развијају: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омпетенција за целоживотно учење</a:t>
            </a:r>
            <a:r>
              <a:rPr lang="en-U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ад с подацима и информацијама,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игитална компетенција,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ешавање проблема, 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е</a:t>
            </a:r>
            <a:r>
              <a:rPr lang="en-U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стетичка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компетенција,</a:t>
            </a:r>
            <a:r>
              <a:rPr lang="sr-Cyrl-R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дговоран однос према </a:t>
            </a:r>
            <a:r>
              <a:rPr lang="en-U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околини, 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8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дговоран однос према </a:t>
            </a:r>
            <a:r>
              <a:rPr lang="en-U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здрављу</a:t>
            </a:r>
            <a:r>
              <a:rPr lang="sr-Cyrl-R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18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accent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1676400" cy="2819400"/>
          </a:xfrm>
        </p:spPr>
      </p:pic>
      <p:pic>
        <p:nvPicPr>
          <p:cNvPr id="1026" name="Picture 2" descr="C:\Users\Alex\Desktop\2\Screenshot_20200508_235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88" y="1532006"/>
            <a:ext cx="2426612" cy="19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esktop\2\Screenshot_20200508_235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80" y="1600200"/>
            <a:ext cx="193270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\Desktop\2\Screenshot_20200508_235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24" y="3224540"/>
            <a:ext cx="2426611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2\Screenshot_20200508_231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4461718"/>
            <a:ext cx="2209799" cy="22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\Desktop\2\Screenshot_20200510_155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89" y="1600200"/>
            <a:ext cx="1939973" cy="36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x\Desktop\2\Screenshot_20200510_1605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182302" cy="22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ex\Downloads\Screenshot_20200514_1624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89" y="4007220"/>
            <a:ext cx="2133600" cy="26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590800"/>
          </a:xfrm>
        </p:spPr>
        <p:txBody>
          <a:bodyPr>
            <a:noAutofit/>
          </a:bodyPr>
          <a:lstStyle/>
          <a:p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Трудим се да повезујем наставне садржаје са претходним знањима и искуствима ученика, примерима из cвакодневног живота, садржајима из других области, актуелним достигнућима/научним новинама; континуирано пратим и вреднујем повезаност садржаја.</a:t>
            </a:r>
            <a:b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Компетенције које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ученици на овај начин развијају су :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омпетенција за целоживотно учење,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редузимљивост и оријентација ка предузетништву,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ад с подацима и информацијама,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игитална компетенција,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е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стетичка компетенција,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дговорно учешће у демократском друштву,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дговоран однос према 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околини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, 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дговоран однос према 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здрављу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1828800" cy="4419600"/>
          </a:xfrm>
        </p:spPr>
      </p:pic>
      <p:pic>
        <p:nvPicPr>
          <p:cNvPr id="5122" name="Picture 2" descr="C:\Users\Alex\Desktop\3\Screenshot_20200508_191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9" y="4495800"/>
            <a:ext cx="1953493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x\Desktop\3\Screenshot_20200508_235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23" y="2057400"/>
            <a:ext cx="1666868" cy="21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x\Desktop\3\Screenshot_20200509_011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55" y="4495800"/>
            <a:ext cx="1886823" cy="22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lex\Desktop\3\Screenshot_20200509_235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41" y="3733800"/>
            <a:ext cx="2303690" cy="30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lex\Desktop\3\Screenshot_20200508_2317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27" y="2057400"/>
            <a:ext cx="2209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ex\Desktop\ЗА КОНКУРС НАСТАВА НА ДАЉИНУ\7\Screenshot_20200510_2203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0" y="2362199"/>
            <a:ext cx="19050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ЗА КОНКУРС НАСТАВА НА ДАЉИНУ\7\Screenshot_20200508_1911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727344"/>
          </a:xfrm>
        </p:spPr>
        <p:txBody>
          <a:bodyPr>
            <a:noAutofit/>
          </a:bodyPr>
          <a:lstStyle/>
          <a:p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одстичем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развој и примену различитих мисаоних вештина (идентификовање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и решавање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проблема, доношење одлука) и облика мишљења (критичко, аналитичко и дивергентно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Компетенције које ученици развијају: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омпетенција за целоживотно учење,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редузимљивост и оријентација ка предузетништву,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омуникација,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с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арадња,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ад с подацима и информацијама,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игитална компетенција,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р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ешавање проблема,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е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стетичка компетенција,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дговорно учешће у демократском друштву,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дговоран однос према 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околини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5028"/>
            <a:ext cx="2373996" cy="2570881"/>
          </a:xfrm>
        </p:spPr>
      </p:pic>
      <p:pic>
        <p:nvPicPr>
          <p:cNvPr id="2053" name="Picture 5" descr="C:\Users\Alex\Desktop\4\Screenshot_20200508_231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2133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4\Screenshot_20200510_00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50" y="4267200"/>
            <a:ext cx="1511389" cy="23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x\Desktop\4\Screenshot_20200509_2357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41" y="4440382"/>
            <a:ext cx="1524000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lex\Desktop\4\Screenshot_20200508_2344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6073" y="1748919"/>
            <a:ext cx="1459054" cy="20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lex\Desktop\4\Screenshot_20200508_2338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1"/>
            <a:ext cx="1752600" cy="27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lex\Desktop\4\Screenshot_20200510_1532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75909"/>
            <a:ext cx="1447800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lex\Desktop\4\Screenshot_20200510_1534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55" y="2001982"/>
            <a:ext cx="1962290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752600"/>
          </a:xfrm>
        </p:spPr>
        <p:txBody>
          <a:bodyPr>
            <a:normAutofit/>
          </a:bodyPr>
          <a:lstStyle/>
          <a:p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Охрабрујем ученике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да слободно износе своје идеје, постављају питања, дискутују и коментаришу у вези са предметом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учења.</a:t>
            </a:r>
            <a:b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Компетенције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које ученици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развијају су: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омуникација,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с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арадња,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игитална компетенција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дговорно учешће у демократском 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друштву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799"/>
            <a:ext cx="1752600" cy="5029199"/>
          </a:xfrm>
        </p:spPr>
      </p:pic>
      <p:pic>
        <p:nvPicPr>
          <p:cNvPr id="1027" name="Picture 3" descr="C:\Users\Alex\Desktop\5\Screenshot_20200510_12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4500"/>
            <a:ext cx="1752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5\Screenshot_20200510_161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54751"/>
            <a:ext cx="2117768" cy="34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\Desktop\5\Screenshot_20200508_1914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83" y="1413164"/>
            <a:ext cx="1826437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ex\Desktop\5\Screenshot_20200508_2335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68" y="3657600"/>
            <a:ext cx="263495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lex\Desktop\5\Screenshot_20200508_233003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4516799"/>
            <a:ext cx="2001982" cy="28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2762"/>
          </a:xfrm>
        </p:spPr>
        <p:txBody>
          <a:bodyPr>
            <a:normAutofit/>
          </a:bodyPr>
          <a:lstStyle/>
          <a:p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Континуирано пратим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вреднујем постигнућа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ученика, примењујући, објективно, јавно, континуирано и подстицајно оцењивање, дајући потпуну и разумљиву повратну информацију ученицима о њиховом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раду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ченици развијају социјалне комптенције: 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омуникација, </a:t>
            </a:r>
            <a:r>
              <a:rPr lang="sr-Cyrl-R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с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арадња,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 о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дговорно учешће у демократском </a:t>
            </a:r>
            <a:r>
              <a:rPr lang="en-U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друштву</a:t>
            </a:r>
            <a:r>
              <a:rPr lang="sr-Cyrl-RS" sz="1600" dirty="0" smtClean="0">
                <a:solidFill>
                  <a:schemeClr val="accent1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en-U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1981200" cy="3124200"/>
          </a:xfrm>
        </p:spPr>
      </p:pic>
      <p:pic>
        <p:nvPicPr>
          <p:cNvPr id="4098" name="Picture 2" descr="C:\Users\Alex\Desktop\6\Screenshot_20200509_011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16166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\Desktop\6\Screenshot_20200510_00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87" y="1828800"/>
            <a:ext cx="143964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\Desktop\6\Screenshot_20200508_191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183991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x\Desktop\6\Screenshot_20200508_2343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79" y="1905000"/>
            <a:ext cx="12191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ex\Desktop\6\Screenshot_20200508_1648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70" y="4038600"/>
            <a:ext cx="156760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lex\Downloads\Screenshot_20200510_1655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1" y="4357254"/>
            <a:ext cx="1939129" cy="25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lex\Desktop\6\Screenshot_20200508_1647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78" y="4572000"/>
            <a:ext cx="178092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lex\Desktop\6\Screenshot_20200508_1647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10891"/>
            <a:ext cx="1417941" cy="28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lex\Desktop\6\Screenshot_20200508_2345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3" y="4966855"/>
            <a:ext cx="1654257" cy="18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533400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Примери ученичких радова: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SKOLA ONLINE 2020\materijal za 8\мапе ума ученички радови\мапа ума (27 Apr 2020 at 16_23)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25908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SKOLA ONLINE 2020\materijal za 8\мапе ума ученички радови\мапа ума (Apr 28, 2020 2_18_35 PM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199"/>
            <a:ext cx="2651414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SKOLA ONLINE 2020\materijal za 8\мапе ума ученички радови\Screenshot_20200429_1735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0"/>
            <a:ext cx="2876550" cy="284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795539"/>
            <a:ext cx="4127501" cy="23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SKOLA ONLINE 2020\materijal za 8\иоп\braca Petronijevic\viber_image_2020-04-29_18-18-41 Радо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9811"/>
            <a:ext cx="4448175" cy="266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SKOLA ONLINE 2020\materijal za 8\иоп\braca Petronijevic\viber_image_2020-04-13_13-45-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76" y="5086206"/>
            <a:ext cx="4069195" cy="29857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5911414"/>
            <a:ext cx="762000" cy="33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иоп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6449486"/>
            <a:ext cx="914400" cy="34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иоп</a:t>
            </a:r>
            <a:endParaRPr lang="en-US" dirty="0"/>
          </a:p>
        </p:txBody>
      </p:sp>
      <p:pic>
        <p:nvPicPr>
          <p:cNvPr id="3076" name="Picture 4" descr="C:\Users\Alex\Downloads\Screenshot_20200514_1736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80" y="4671406"/>
            <a:ext cx="1950698" cy="22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x\Downloads\Screenshot_20200514_1736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13" y="4267200"/>
            <a:ext cx="155092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768</TotalTime>
  <Words>407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“Магија у рукама наставника“ Подршка наставника развоју компетенција ученика приликом реализације наставе на даљину</vt:lpstr>
      <vt:lpstr>Представићу начине подршке својим ученицима да развију потребна знања, вештине и вредносне ставове (*) у основном и средњем стручном образовању употребом информационо-комуникационе технологије (ИКТ).  </vt:lpstr>
      <vt:lpstr>Током реализације наставе остварујем функционалне, образовнe и васпитне циљеве у складу са општим принципима, циљевима и исходима образовања, наставним планом и програмом, прилагођавајући их индивидуалним карактеристикама и могућностима ученика; примењујем разноврсне методичке поступке у складу са циљевима, исходима и стандардима постигнућа, садржајима наставног предмета, узрасним карактеристикама и индивидуалним могућностима и потребама ученика. Трудим се да ученици на овај начин развијају све компетенције. </vt:lpstr>
      <vt:lpstr> Подстичем различите стилове учења и помажем развој стратегије учења и користим различите поступке за мотивисање ученика (похвале, охрабрења, учење кроз игру....) Компетенције које ученици развијају: компетенција за целоживотно учење, рад с подацима и информацијама, дигитална компетенција, решавање проблема, естетичка компетенција, одговоран однос према околини, одговоран однос према здрављу.    </vt:lpstr>
      <vt:lpstr>Трудим се да повезујем наставне садржаје са претходним знањима и искуствима ученика, примерима из cвакодневног живота, садржајима из других области, актуелним достигнућима/научним новинама; континуирано пратим и вреднујем повезаност садржаја. Компетенције које ученици на овај начин развијају су : компетенција за целоживотно учење, предузимљивост и оријентација ка предузетништву, рад с подацима и информацијама, дигитална компетенција, естетичка компетенција, одговорно учешће у демократском друштву, одговоран однос према околини, одговоран однос према здрављу. </vt:lpstr>
      <vt:lpstr>Подстичем развој и примену различитих мисаоних вештина (идентификовање  и решавање проблема, доношење одлука) и облика мишљења (критичко, аналитичко и дивергентно). Компетенције које ученици развијају: компетенција за целоживотно учење, предузимљивост и оријентација ка предузетништву, комуникација, сарадња, рад с подацима и информацијама, дигитална компетенција, решавање проблема, естетичка компетенција, одговорно учешће у демократском друштву, одговоран однос према околини. </vt:lpstr>
      <vt:lpstr>Охрабрујем ученике да слободно износе своје идеје, постављају питања, дискутују и коментаришу у вези са предметом учења. Компетенције које ученици развијају су: комуникација, сарадња, дигитална компетенција, одговорно учешће у демократском друштву.</vt:lpstr>
      <vt:lpstr>Континуирано пратим и вреднујем постигнућа ученика, примењујући, објективно, јавно, континуирано и подстицајно оцењивање, дајући потпуну и разумљиву повратну информацију ученицима о њиховом раду.  Ученици развијају социјалне комптенције: комуникација, сарадња, одговорно учешће у демократском друштву. </vt:lpstr>
      <vt:lpstr>Примери ученичких радова:</vt:lpstr>
      <vt:lpstr>ХВАЛА  УЧЕНИЦИМА (АЛИ И РОДИТЕЉИМА КОЈИ ИХ ПОДРЖАВАЈУ) ЈЕР КОНТИНУИРАНО И УСПЕШНО УЧЕСТВУЈУ У НАСТАВИ НА ДАЉИНУ!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149</cp:revision>
  <dcterms:created xsi:type="dcterms:W3CDTF">2020-05-09T07:50:18Z</dcterms:created>
  <dcterms:modified xsi:type="dcterms:W3CDTF">2020-05-15T06:46:34Z</dcterms:modified>
</cp:coreProperties>
</file>